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77" r:id="rId2"/>
    <p:sldId id="257" r:id="rId3"/>
    <p:sldId id="275" r:id="rId4"/>
    <p:sldId id="467" r:id="rId5"/>
    <p:sldId id="468" r:id="rId6"/>
    <p:sldId id="478" r:id="rId7"/>
    <p:sldId id="475" r:id="rId8"/>
    <p:sldId id="476" r:id="rId9"/>
    <p:sldId id="479" r:id="rId10"/>
    <p:sldId id="481" r:id="rId11"/>
    <p:sldId id="482" r:id="rId12"/>
    <p:sldId id="483" r:id="rId13"/>
    <p:sldId id="484" r:id="rId14"/>
    <p:sldId id="485" r:id="rId15"/>
    <p:sldId id="486" r:id="rId16"/>
    <p:sldId id="473" r:id="rId17"/>
    <p:sldId id="487" r:id="rId18"/>
  </p:sldIdLst>
  <p:sldSz cx="12192000" cy="6858000"/>
  <p:notesSz cx="6858000" cy="9144000"/>
  <p:embeddedFontLst>
    <p:embeddedFont>
      <p:font typeface="맑은 고딕" panose="020B0503020000020004" pitchFamily="34" charset="-127"/>
      <p:regular r:id="rId21"/>
      <p:bold r:id="rId22"/>
    </p:embeddedFont>
    <p:embeddedFont>
      <p:font typeface="Cambria Math" panose="02040503050406030204" pitchFamily="18" charset="0"/>
      <p:regular r:id="rId23"/>
    </p:embeddedFont>
    <p:embeddedFont>
      <p:font typeface="Poppins Light" panose="00000400000000000000" pitchFamily="2" charset="0"/>
      <p:regular r:id="rId24"/>
    </p:embeddedFont>
    <p:embeddedFont>
      <p:font typeface="Poppins SemiBold" panose="00000700000000000000" pitchFamily="2" charset="0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FD9"/>
    <a:srgbClr val="F2376F"/>
    <a:srgbClr val="FF6E80"/>
    <a:srgbClr val="C60275"/>
    <a:srgbClr val="1C0032"/>
    <a:srgbClr val="04001D"/>
    <a:srgbClr val="040024"/>
    <a:srgbClr val="39270E"/>
    <a:srgbClr val="1A1A1A"/>
    <a:srgbClr val="4C60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05" autoAdjust="0"/>
    <p:restoredTop sz="94660"/>
  </p:normalViewPr>
  <p:slideViewPr>
    <p:cSldViewPr snapToGrid="0">
      <p:cViewPr varScale="1">
        <p:scale>
          <a:sx n="77" d="100"/>
          <a:sy n="77" d="100"/>
        </p:scale>
        <p:origin x="62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06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47FDBB1-5EC9-40FD-9A36-D4E35C581F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AF1716-40E8-4512-B252-D7362A0E94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E3C99E-C3C0-40AD-AD91-8E96E8F586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86696-F86F-4066-9FDD-77F2B013F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592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pptmon.com/" TargetMode="External"/><Relationship Id="rId7" Type="http://schemas.openxmlformats.org/officeDocument/2006/relationships/image" Target="../media/image3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hyperlink" Target="http://pptmon.com/" TargetMode="External"/><Relationship Id="rId4" Type="http://schemas.openxmlformats.org/officeDocument/2006/relationships/hyperlink" Target="http://www.pptmon.com/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C619BEB-84F9-4860-ABC8-17D7E2100C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3" name="Graphic 3">
            <a:hlinkClick r:id="rId3"/>
            <a:extLst>
              <a:ext uri="{FF2B5EF4-FFF2-40B4-BE49-F238E27FC236}">
                <a16:creationId xmlns:a16="http://schemas.microsoft.com/office/drawing/2014/main" id="{B09E1DA0-4061-4682-928E-589768CBBB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65" name="TextBox 64">
            <a:hlinkClick r:id="rId6"/>
            <a:extLst>
              <a:ext uri="{FF2B5EF4-FFF2-40B4-BE49-F238E27FC236}">
                <a16:creationId xmlns:a16="http://schemas.microsoft.com/office/drawing/2014/main" id="{E84E4583-0D68-4298-BEEE-DF6A5F66D633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DC6C5E9-8891-450D-86D1-5763C2810201}"/>
              </a:ext>
            </a:extLst>
          </p:cNvPr>
          <p:cNvSpPr/>
          <p:nvPr userDrawn="1"/>
        </p:nvSpPr>
        <p:spPr>
          <a:xfrm>
            <a:off x="1955800" y="1607419"/>
            <a:ext cx="8280400" cy="3643162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8B9890F-655D-477F-8C99-BD9E493B15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id="{9EB9527E-09AA-4C99-A5C9-EAD2D1F930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6"/>
            <a:extLst>
              <a:ext uri="{FF2B5EF4-FFF2-40B4-BE49-F238E27FC236}">
                <a16:creationId xmlns:a16="http://schemas.microsoft.com/office/drawing/2014/main" id="{35536A2F-A0B9-48CD-95D3-0EBE8E8EC53B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545CE28-51C1-4DCA-84DB-0F05057869FE}"/>
              </a:ext>
            </a:extLst>
          </p:cNvPr>
          <p:cNvSpPr/>
          <p:nvPr userDrawn="1"/>
        </p:nvSpPr>
        <p:spPr>
          <a:xfrm>
            <a:off x="564682" y="577516"/>
            <a:ext cx="11062636" cy="5702968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2792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6AF9021-637A-4B35-8A8D-CD14DA1FFD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id="{D812068D-9B1F-408E-B322-0D7B4886B0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6"/>
            <a:extLst>
              <a:ext uri="{FF2B5EF4-FFF2-40B4-BE49-F238E27FC236}">
                <a16:creationId xmlns:a16="http://schemas.microsoft.com/office/drawing/2014/main" id="{168905C3-F505-49E1-9270-2384A87B955A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41EA6A6-9073-43B4-AACB-F80E883A3B47}"/>
              </a:ext>
            </a:extLst>
          </p:cNvPr>
          <p:cNvSpPr/>
          <p:nvPr userDrawn="1"/>
        </p:nvSpPr>
        <p:spPr>
          <a:xfrm>
            <a:off x="564682" y="577516"/>
            <a:ext cx="11062636" cy="5702968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50609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08BA71E4-78C3-41A4-9E9A-18FA984244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2FF9F22-9010-46A3-AA59-3BE116AB5F4D}"/>
              </a:ext>
            </a:extLst>
          </p:cNvPr>
          <p:cNvSpPr/>
          <p:nvPr userDrawn="1"/>
        </p:nvSpPr>
        <p:spPr>
          <a:xfrm>
            <a:off x="564682" y="577516"/>
            <a:ext cx="11062636" cy="5702968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E50A68E1-3493-4BCA-8DAA-278F4527A32D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1670315" y="916690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80FBD498-CF1E-4568-A71D-0134A91B5805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6819901" y="916690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D7E19CC7-D03B-4193-A2DA-737C336FC97C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1670315" y="3665315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15DE2608-E2DE-4AEB-89DD-9766527485FE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6819901" y="3665315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6" name="Graphic 3">
            <a:hlinkClick r:id="rId3"/>
            <a:extLst>
              <a:ext uri="{FF2B5EF4-FFF2-40B4-BE49-F238E27FC236}">
                <a16:creationId xmlns:a16="http://schemas.microsoft.com/office/drawing/2014/main" id="{7C602440-CB9D-4671-B987-36B36CBE1B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17" name="TextBox 16">
            <a:hlinkClick r:id="rId6"/>
            <a:extLst>
              <a:ext uri="{FF2B5EF4-FFF2-40B4-BE49-F238E27FC236}">
                <a16:creationId xmlns:a16="http://schemas.microsoft.com/office/drawing/2014/main" id="{E8C99324-EED8-4999-AF2C-EDFDA51AB088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314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86D1D61C-911D-47E8-B9F8-191B5A7B9B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0A4A4E7-E216-4DA7-9BFA-FDCE4D2F5AC1}"/>
              </a:ext>
            </a:extLst>
          </p:cNvPr>
          <p:cNvSpPr/>
          <p:nvPr userDrawn="1"/>
        </p:nvSpPr>
        <p:spPr>
          <a:xfrm>
            <a:off x="564682" y="577516"/>
            <a:ext cx="11062636" cy="5702968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70106BB2-4A42-4B64-A933-8747EF56B435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787342" y="1117600"/>
            <a:ext cx="2964566" cy="2087722"/>
          </a:xfrm>
          <a:prstGeom prst="roundRect">
            <a:avLst>
              <a:gd name="adj" fmla="val 809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64000" bIns="468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1" name="그림 개체 틀 4">
            <a:extLst>
              <a:ext uri="{FF2B5EF4-FFF2-40B4-BE49-F238E27FC236}">
                <a16:creationId xmlns:a16="http://schemas.microsoft.com/office/drawing/2014/main" id="{1B807C98-F01C-41DD-8CEF-6CF9DA992B59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4613717" y="1117600"/>
            <a:ext cx="2964566" cy="2087722"/>
          </a:xfrm>
          <a:prstGeom prst="roundRect">
            <a:avLst>
              <a:gd name="adj" fmla="val 809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64000" bIns="468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2" name="그림 개체 틀 4">
            <a:extLst>
              <a:ext uri="{FF2B5EF4-FFF2-40B4-BE49-F238E27FC236}">
                <a16:creationId xmlns:a16="http://schemas.microsoft.com/office/drawing/2014/main" id="{83AE77E0-C7D2-4298-8DBE-5A6F258B0433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8440091" y="1117600"/>
            <a:ext cx="2964566" cy="2087722"/>
          </a:xfrm>
          <a:prstGeom prst="roundRect">
            <a:avLst>
              <a:gd name="adj" fmla="val 809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64000" bIns="468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6" name="TextBox 15">
            <a:hlinkClick r:id="rId3"/>
            <a:extLst>
              <a:ext uri="{FF2B5EF4-FFF2-40B4-BE49-F238E27FC236}">
                <a16:creationId xmlns:a16="http://schemas.microsoft.com/office/drawing/2014/main" id="{D827DEA1-D205-4562-9D5B-E640A8945A3A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3">
            <a:hlinkClick r:id="rId5"/>
            <a:extLst>
              <a:ext uri="{FF2B5EF4-FFF2-40B4-BE49-F238E27FC236}">
                <a16:creationId xmlns:a16="http://schemas.microsoft.com/office/drawing/2014/main" id="{899BAAF4-365C-4C97-8D55-62E8387731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6928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EACBFFE-5C53-4B1E-8E5B-13DCB33AB6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83B9E82-28CA-4103-8803-8DE0443901B4}"/>
              </a:ext>
            </a:extLst>
          </p:cNvPr>
          <p:cNvSpPr/>
          <p:nvPr userDrawn="1"/>
        </p:nvSpPr>
        <p:spPr>
          <a:xfrm>
            <a:off x="564682" y="577516"/>
            <a:ext cx="11062636" cy="5702968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5029D3FC-FB45-4C13-91EE-B8B2EBF30407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7521433" y="1087655"/>
            <a:ext cx="3499134" cy="4682690"/>
          </a:xfrm>
          <a:prstGeom prst="roundRect">
            <a:avLst>
              <a:gd name="adj" fmla="val 572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B15284F1-3FD5-47C9-B86B-B5E7F2F7B7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9716117D-289C-41E6-B8B1-AA803D7A3ECB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367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C35E76B-4C4E-49F8-BD5E-390E0DA2FB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060EE6E-AA38-40C7-B5CD-9629F236DFB5}"/>
              </a:ext>
            </a:extLst>
          </p:cNvPr>
          <p:cNvSpPr/>
          <p:nvPr userDrawn="1"/>
        </p:nvSpPr>
        <p:spPr>
          <a:xfrm>
            <a:off x="564682" y="577516"/>
            <a:ext cx="11062636" cy="5702968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그림 개체 틀 12">
            <a:extLst>
              <a:ext uri="{FF2B5EF4-FFF2-40B4-BE49-F238E27FC236}">
                <a16:creationId xmlns:a16="http://schemas.microsoft.com/office/drawing/2014/main" id="{AE1AAFF1-BE2B-401E-993D-45D0D2961B51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1117590" y="1456145"/>
            <a:ext cx="4000509" cy="4000498"/>
          </a:xfrm>
          <a:prstGeom prst="roundRect">
            <a:avLst>
              <a:gd name="adj" fmla="val 68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0E6628DB-D2F9-42D4-B354-F006B42DC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7AD27604-ABA1-4280-8C29-7681102867E3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772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7972265-AC56-4B49-8D0B-5295013E24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그림 개체 틀 4">
            <a:extLst>
              <a:ext uri="{FF2B5EF4-FFF2-40B4-BE49-F238E27FC236}">
                <a16:creationId xmlns:a16="http://schemas.microsoft.com/office/drawing/2014/main" id="{FC616A05-469A-4A89-9A57-F066520DCF9C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0" y="0"/>
            <a:ext cx="4450446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2256E28E-73C1-43A6-BCD4-FB6E8C55BA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BBC09D8B-3124-4ABE-823F-18D25A8BD0F1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43E29B1-6D5D-48ED-9890-EF3B69B4319D}"/>
              </a:ext>
            </a:extLst>
          </p:cNvPr>
          <p:cNvSpPr/>
          <p:nvPr userDrawn="1"/>
        </p:nvSpPr>
        <p:spPr>
          <a:xfrm>
            <a:off x="5019368" y="577516"/>
            <a:ext cx="6607949" cy="5702968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40050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AD4B65A-3515-4B4E-9DCF-9E15EDF577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A0FBA23-AB3A-4AE8-9105-95FB1485B062}"/>
              </a:ext>
            </a:extLst>
          </p:cNvPr>
          <p:cNvSpPr/>
          <p:nvPr userDrawn="1"/>
        </p:nvSpPr>
        <p:spPr>
          <a:xfrm>
            <a:off x="564682" y="577516"/>
            <a:ext cx="11062636" cy="5702968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A5BEA755-830C-4617-AC20-4F1F237FA4C5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7474341" y="1559218"/>
            <a:ext cx="3737430" cy="373956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DD272DEC-E73B-410A-810F-4C722B237F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FED000BD-96B2-4B74-8B0C-0F5EACF0BED6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2863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93E83EB-8D29-431B-B5C4-9FB7362F9F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DD22A9B-9AD7-45F5-AA39-795237BFC040}"/>
              </a:ext>
            </a:extLst>
          </p:cNvPr>
          <p:cNvSpPr/>
          <p:nvPr userDrawn="1"/>
        </p:nvSpPr>
        <p:spPr>
          <a:xfrm>
            <a:off x="564682" y="577516"/>
            <a:ext cx="11062636" cy="5702968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그림 개체 틀 11">
            <a:extLst>
              <a:ext uri="{FF2B5EF4-FFF2-40B4-BE49-F238E27FC236}">
                <a16:creationId xmlns:a16="http://schemas.microsoft.com/office/drawing/2014/main" id="{AFD2FAE1-27EF-42D7-AD65-0C35C384AC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75032" y="1219200"/>
            <a:ext cx="2142067" cy="4423546"/>
          </a:xfrm>
          <a:prstGeom prst="roundRect">
            <a:avLst>
              <a:gd name="adj" fmla="val 1369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9" name="Graphic 3">
            <a:hlinkClick r:id="rId3"/>
            <a:extLst>
              <a:ext uri="{FF2B5EF4-FFF2-40B4-BE49-F238E27FC236}">
                <a16:creationId xmlns:a16="http://schemas.microsoft.com/office/drawing/2014/main" id="{E8E045E1-7B8C-44E1-BFD6-E0BF83BC3D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9C1CB6A7-5D37-47AD-A3B9-E624808CBAC4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81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C7A4131-6380-461E-A16A-C6C0C7F35A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6579EAE-7121-445B-88CB-66B64D4ED991}"/>
              </a:ext>
            </a:extLst>
          </p:cNvPr>
          <p:cNvSpPr/>
          <p:nvPr userDrawn="1"/>
        </p:nvSpPr>
        <p:spPr>
          <a:xfrm>
            <a:off x="564682" y="577516"/>
            <a:ext cx="11062636" cy="5702968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그림 개체 틀 5">
            <a:extLst>
              <a:ext uri="{FF2B5EF4-FFF2-40B4-BE49-F238E27FC236}">
                <a16:creationId xmlns:a16="http://schemas.microsoft.com/office/drawing/2014/main" id="{D338FE89-5E2A-4E15-9721-C734852B6A2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0810" y="1203960"/>
            <a:ext cx="5842310" cy="4450080"/>
          </a:xfrm>
          <a:prstGeom prst="roundRect">
            <a:avLst>
              <a:gd name="adj" fmla="val 494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9" name="Graphic 3">
            <a:hlinkClick r:id="rId3"/>
            <a:extLst>
              <a:ext uri="{FF2B5EF4-FFF2-40B4-BE49-F238E27FC236}">
                <a16:creationId xmlns:a16="http://schemas.microsoft.com/office/drawing/2014/main" id="{AB781C3E-0BA0-4318-9962-DB89E4906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8977BF8E-A77E-4F96-B589-EBDACD626A9D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3376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76CE0A1-7F92-4B34-8834-E069B5C677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8EE54C6E-251D-482B-B7A0-6109BAA6FF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C0BC897C-BB48-4DC4-972E-A6F1DA5E885C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5D27C3F-4BBF-416A-BC17-0B395F8EE6DB}"/>
              </a:ext>
            </a:extLst>
          </p:cNvPr>
          <p:cNvSpPr/>
          <p:nvPr userDrawn="1"/>
        </p:nvSpPr>
        <p:spPr>
          <a:xfrm>
            <a:off x="564682" y="577516"/>
            <a:ext cx="11062636" cy="5702968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56135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34753DB-8C17-40E7-A191-AEB616AD67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34177C3-527C-43F3-A3F2-3082E67107EC}"/>
              </a:ext>
            </a:extLst>
          </p:cNvPr>
          <p:cNvSpPr/>
          <p:nvPr userDrawn="1"/>
        </p:nvSpPr>
        <p:spPr>
          <a:xfrm>
            <a:off x="564682" y="577516"/>
            <a:ext cx="11062636" cy="5702968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그림 개체 틀 8">
            <a:extLst>
              <a:ext uri="{FF2B5EF4-FFF2-40B4-BE49-F238E27FC236}">
                <a16:creationId xmlns:a16="http://schemas.microsoft.com/office/drawing/2014/main" id="{24CAF074-79C9-4515-B099-889CED7D9B76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351001" y="1092200"/>
            <a:ext cx="6452466" cy="4267200"/>
          </a:xfrm>
          <a:prstGeom prst="roundRect">
            <a:avLst>
              <a:gd name="adj" fmla="val 2113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9" name="Graphic 3">
            <a:hlinkClick r:id="rId3"/>
            <a:extLst>
              <a:ext uri="{FF2B5EF4-FFF2-40B4-BE49-F238E27FC236}">
                <a16:creationId xmlns:a16="http://schemas.microsoft.com/office/drawing/2014/main" id="{5FC3B04F-C8DD-4B9C-ACA3-1D13217C26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EDE5B6D1-50A9-44C8-BEE2-BADD644A13EB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669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F6EC412-B205-47E7-ABB2-AAF07E6768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288BD52-D3EC-4D2A-B4CE-D5ABBED9042E}"/>
              </a:ext>
            </a:extLst>
          </p:cNvPr>
          <p:cNvSpPr/>
          <p:nvPr userDrawn="1"/>
        </p:nvSpPr>
        <p:spPr>
          <a:xfrm>
            <a:off x="2335731" y="1607419"/>
            <a:ext cx="7520538" cy="3643162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31CEEF1B-283A-4A47-956F-54601FB038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878C0B8F-8BC6-4804-85DD-18783611351E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1284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EEEF587-D159-4077-9EE4-B88AE8130E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E8D0CDD-8BDF-432E-A7C7-9461BFFAB6A9}"/>
              </a:ext>
            </a:extLst>
          </p:cNvPr>
          <p:cNvSpPr/>
          <p:nvPr userDrawn="1"/>
        </p:nvSpPr>
        <p:spPr>
          <a:xfrm>
            <a:off x="2335731" y="1607419"/>
            <a:ext cx="7520538" cy="3643162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171364FA-04D6-4CBF-9141-598AB114AB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158B4A63-BE6E-4707-BFD2-D75ACF5C45D8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805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A912D2B-63D5-4113-AA25-7A81D84494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C7F84666-21A9-459B-B4CD-A4CB72795DFA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39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E740D118-2F2D-4B5E-BD57-1BBA1D0FEF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11BBBFE2-E065-4F73-9E34-81457566C226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F7A1C6B-E9DA-4F3F-BA7E-FDF94EBF6F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id="{F3DACF33-2D20-4E9C-B927-DFB4D0C70D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6"/>
            <a:extLst>
              <a:ext uri="{FF2B5EF4-FFF2-40B4-BE49-F238E27FC236}">
                <a16:creationId xmlns:a16="http://schemas.microsoft.com/office/drawing/2014/main" id="{52479BD8-9A43-4C45-9E05-8C8C5BBCC35D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A65168B-8C03-4079-A109-B73384EBD8F3}"/>
              </a:ext>
            </a:extLst>
          </p:cNvPr>
          <p:cNvSpPr/>
          <p:nvPr userDrawn="1"/>
        </p:nvSpPr>
        <p:spPr>
          <a:xfrm>
            <a:off x="564682" y="577516"/>
            <a:ext cx="11062636" cy="5702968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2753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9706A51-7A57-4E54-8972-6AB4E1436D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F8B3B08-01CE-448A-837D-4643E0B90BFC}"/>
              </a:ext>
            </a:extLst>
          </p:cNvPr>
          <p:cNvSpPr/>
          <p:nvPr userDrawn="1"/>
        </p:nvSpPr>
        <p:spPr>
          <a:xfrm>
            <a:off x="2335731" y="1607419"/>
            <a:ext cx="7520538" cy="3643162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09687857-E53E-4A12-A625-380C0BA215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B6C9C853-C7AC-449E-B89D-F14977B0E319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253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2B2EC59-D5D4-4B8B-BFB7-AC37AEEE8B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id="{5056B813-566C-41BD-9F25-A846903838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6"/>
            <a:extLst>
              <a:ext uri="{FF2B5EF4-FFF2-40B4-BE49-F238E27FC236}">
                <a16:creationId xmlns:a16="http://schemas.microsoft.com/office/drawing/2014/main" id="{F224B472-3676-4170-A6DD-97299141C008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94A8AD5-53D6-4FEF-9C5E-78DDC78F2A3F}"/>
              </a:ext>
            </a:extLst>
          </p:cNvPr>
          <p:cNvSpPr/>
          <p:nvPr userDrawn="1"/>
        </p:nvSpPr>
        <p:spPr>
          <a:xfrm>
            <a:off x="564682" y="577516"/>
            <a:ext cx="11062636" cy="5702968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20916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E604079-30B9-4459-91D0-83DB81A28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id="{3C7AFAF0-7FAE-42E2-9BD3-55B1736B2E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6"/>
            <a:extLst>
              <a:ext uri="{FF2B5EF4-FFF2-40B4-BE49-F238E27FC236}">
                <a16:creationId xmlns:a16="http://schemas.microsoft.com/office/drawing/2014/main" id="{6E8D8AAE-15DB-4827-B4E4-ACE80111E627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66A9483-E650-441A-83B1-CD9572091CA6}"/>
              </a:ext>
            </a:extLst>
          </p:cNvPr>
          <p:cNvSpPr/>
          <p:nvPr userDrawn="1"/>
        </p:nvSpPr>
        <p:spPr>
          <a:xfrm>
            <a:off x="564682" y="577516"/>
            <a:ext cx="11062636" cy="5702968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995834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5F55331-A5F1-4AE5-8842-2BA1911C25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id="{C10C849C-C9CD-41D2-8343-855AE80EE6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476B13AA-3BEA-4279-85ED-426B9FB33E85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6F47E04-477B-4453-A1C4-4503A2CB4955}"/>
              </a:ext>
            </a:extLst>
          </p:cNvPr>
          <p:cNvSpPr/>
          <p:nvPr userDrawn="1"/>
        </p:nvSpPr>
        <p:spPr>
          <a:xfrm>
            <a:off x="564682" y="577516"/>
            <a:ext cx="11062636" cy="5702968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9354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CEA3843-563B-48AA-A18D-761CF054E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id="{FBEE9C23-F515-4D97-BE59-B8744E736C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6"/>
            <a:extLst>
              <a:ext uri="{FF2B5EF4-FFF2-40B4-BE49-F238E27FC236}">
                <a16:creationId xmlns:a16="http://schemas.microsoft.com/office/drawing/2014/main" id="{9860E9E9-D286-4DC9-B9D9-77DCA99CC905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F08F6AD-9F61-4BA1-BC88-4EB571746243}"/>
              </a:ext>
            </a:extLst>
          </p:cNvPr>
          <p:cNvSpPr/>
          <p:nvPr userDrawn="1"/>
        </p:nvSpPr>
        <p:spPr>
          <a:xfrm>
            <a:off x="564682" y="577516"/>
            <a:ext cx="11062636" cy="5702968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47439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91CED71-D66D-4C6A-8B23-72E243FD81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id="{A71B31A1-A01A-46B9-8992-495376594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6"/>
            <a:extLst>
              <a:ext uri="{FF2B5EF4-FFF2-40B4-BE49-F238E27FC236}">
                <a16:creationId xmlns:a16="http://schemas.microsoft.com/office/drawing/2014/main" id="{48D11258-997E-46BE-8E23-96B1C4EC12C2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BC3F45D-527D-48EB-81AC-38BC67DFE8DF}"/>
              </a:ext>
            </a:extLst>
          </p:cNvPr>
          <p:cNvSpPr/>
          <p:nvPr userDrawn="1"/>
        </p:nvSpPr>
        <p:spPr>
          <a:xfrm>
            <a:off x="564682" y="577516"/>
            <a:ext cx="11062636" cy="5702968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1572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72" r:id="rId23"/>
    <p:sldLayoutId id="2147483664" r:id="rId2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056863-F80C-48A3-A4AD-8AAE85C576E3}"/>
              </a:ext>
            </a:extLst>
          </p:cNvPr>
          <p:cNvSpPr txBox="1"/>
          <p:nvPr/>
        </p:nvSpPr>
        <p:spPr>
          <a:xfrm>
            <a:off x="2249407" y="5856470"/>
            <a:ext cx="2309762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ru-RU" altLang="ko-KR" sz="2000" spc="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М8О-111БВ-24</a:t>
            </a:r>
            <a:endParaRPr lang="ko-KR" altLang="en-US" sz="2000" spc="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E6524C-9C7C-48A7-A37D-CF5832228CC7}"/>
              </a:ext>
            </a:extLst>
          </p:cNvPr>
          <p:cNvSpPr txBox="1"/>
          <p:nvPr/>
        </p:nvSpPr>
        <p:spPr>
          <a:xfrm>
            <a:off x="2125132" y="2505670"/>
            <a:ext cx="7941732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ru-RU" altLang="ko-KR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Миссия «</a:t>
            </a:r>
            <a:r>
              <a:rPr lang="en-US" altLang="ko-KR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V7</a:t>
            </a:r>
            <a:r>
              <a:rPr lang="ru-RU" altLang="ko-KR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ko-KR" altLang="en-US" sz="5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858984-1057-4433-9B44-CA141A429442}"/>
              </a:ext>
            </a:extLst>
          </p:cNvPr>
          <p:cNvSpPr txBox="1"/>
          <p:nvPr/>
        </p:nvSpPr>
        <p:spPr>
          <a:xfrm>
            <a:off x="2125133" y="3268049"/>
            <a:ext cx="7941732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Проектная работа по курсу:</a:t>
            </a:r>
          </a:p>
          <a:p>
            <a:pPr algn="ctr"/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«Введение в авиационную и ракетно-космическую технику</a:t>
            </a:r>
            <a:r>
              <a:rPr lang="ru-RU" dirty="0"/>
              <a:t>»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F84E15-8E12-48BC-8984-C8E25642E1C1}"/>
              </a:ext>
            </a:extLst>
          </p:cNvPr>
          <p:cNvSpPr txBox="1"/>
          <p:nvPr/>
        </p:nvSpPr>
        <p:spPr>
          <a:xfrm>
            <a:off x="4559169" y="4175684"/>
            <a:ext cx="3073662" cy="56263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15000"/>
                  <a:lumMod val="98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2700">
            <a:solidFill>
              <a:schemeClr val="bg1"/>
            </a:solidFill>
          </a:ln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20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Команда «</a:t>
            </a:r>
            <a:r>
              <a:rPr lang="ru-RU" altLang="ko-KR" sz="2000" b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Старлайт</a:t>
            </a:r>
            <a:r>
              <a:rPr lang="ru-RU" altLang="ko-KR" sz="20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ko-KR" altLang="en-US" sz="20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32831" y="5856470"/>
            <a:ext cx="1824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семестр 2024</a:t>
            </a: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/>
          <p:nvPr/>
        </p:nvPicPr>
        <p:blipFill rotWithShape="1">
          <a:blip r:embed="rId2"/>
          <a:srcRect l="-254" r="2730" b="15402"/>
          <a:stretch/>
        </p:blipFill>
        <p:spPr>
          <a:xfrm>
            <a:off x="580571" y="1005443"/>
            <a:ext cx="5413829" cy="3098665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 rotWithShape="1">
          <a:blip r:embed="rId3"/>
          <a:srcRect r="2984" b="27829"/>
          <a:stretch/>
        </p:blipFill>
        <p:spPr bwMode="auto">
          <a:xfrm>
            <a:off x="584399" y="4285174"/>
            <a:ext cx="5413829" cy="17692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14.png"/>
          <p:cNvPicPr/>
          <p:nvPr/>
        </p:nvPicPr>
        <p:blipFill>
          <a:blip r:embed="rId4"/>
          <a:srcRect t="10017" r="34198"/>
          <a:stretch>
            <a:fillRect/>
          </a:stretch>
        </p:blipFill>
        <p:spPr>
          <a:xfrm>
            <a:off x="6178005" y="1636395"/>
            <a:ext cx="5433423" cy="4418072"/>
          </a:xfrm>
          <a:prstGeom prst="rect">
            <a:avLst/>
          </a:prstGeom>
          <a:ln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7AA2103-48D6-4114-B4B1-5587EA9D1256}"/>
              </a:ext>
            </a:extLst>
          </p:cNvPr>
          <p:cNvSpPr/>
          <p:nvPr/>
        </p:nvSpPr>
        <p:spPr>
          <a:xfrm>
            <a:off x="5385952" y="908814"/>
            <a:ext cx="6096000" cy="707886"/>
          </a:xfrm>
          <a:prstGeom prst="rect">
            <a:avLst/>
          </a:prstGeom>
        </p:spPr>
        <p:txBody>
          <a:bodyPr anchor="ctr" anchorCtr="0">
            <a:spAutoFit/>
          </a:bodyPr>
          <a:lstStyle/>
          <a:p>
            <a:pPr algn="ctr"/>
            <a:r>
              <a:rPr lang="ru-RU" altLang="ko-KR" sz="4000" dirty="0">
                <a:solidFill>
                  <a:srgbClr val="FFEF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Программная реализация</a:t>
            </a:r>
            <a:endParaRPr lang="ko-KR" altLang="en-US" sz="4000" dirty="0">
              <a:solidFill>
                <a:srgbClr val="FFEFD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629957" y="2124089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solidFill>
                  <a:srgbClr val="FFEFD9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Функция для </a:t>
            </a:r>
          </a:p>
          <a:p>
            <a:r>
              <a:rPr lang="ru-RU" sz="1600" dirty="0">
                <a:solidFill>
                  <a:srgbClr val="FFEFD9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системы уравнений</a:t>
            </a:r>
            <a:endParaRPr lang="ru-RU" sz="1600" dirty="0">
              <a:solidFill>
                <a:srgbClr val="FFEFD9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337664" y="4637979"/>
            <a:ext cx="16567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solidFill>
                  <a:srgbClr val="FFEFD9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Решение систем </a:t>
            </a:r>
          </a:p>
          <a:p>
            <a:r>
              <a:rPr lang="ru-RU" sz="1600" dirty="0">
                <a:solidFill>
                  <a:srgbClr val="FFEFD9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уравнений</a:t>
            </a:r>
            <a:endParaRPr lang="ru-RU" sz="1600" dirty="0">
              <a:solidFill>
                <a:srgbClr val="FFEFD9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422093" y="3350045"/>
            <a:ext cx="20598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rgbClr val="FFEF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Получение данных</a:t>
            </a:r>
          </a:p>
          <a:p>
            <a:r>
              <a:rPr lang="ru-RU" sz="1600" dirty="0">
                <a:solidFill>
                  <a:srgbClr val="FFEF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 симуляции и </a:t>
            </a:r>
          </a:p>
          <a:p>
            <a:r>
              <a:rPr lang="ru-RU" sz="1600" dirty="0">
                <a:solidFill>
                  <a:srgbClr val="FFEF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построение графиков</a:t>
            </a:r>
          </a:p>
        </p:txBody>
      </p:sp>
    </p:spTree>
    <p:extLst>
      <p:ext uri="{BB962C8B-B14F-4D97-AF65-F5344CB8AC3E}">
        <p14:creationId xmlns:p14="http://schemas.microsoft.com/office/powerpoint/2010/main" val="1071315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7AA2103-48D6-4114-B4B1-5587EA9D1256}"/>
              </a:ext>
            </a:extLst>
          </p:cNvPr>
          <p:cNvSpPr/>
          <p:nvPr/>
        </p:nvSpPr>
        <p:spPr>
          <a:xfrm>
            <a:off x="523188" y="662133"/>
            <a:ext cx="6096000" cy="707886"/>
          </a:xfrm>
          <a:prstGeom prst="rect">
            <a:avLst/>
          </a:prstGeom>
        </p:spPr>
        <p:txBody>
          <a:bodyPr anchor="ctr" anchorCtr="0">
            <a:spAutoFit/>
          </a:bodyPr>
          <a:lstStyle/>
          <a:p>
            <a:pPr algn="ctr"/>
            <a:r>
              <a:rPr lang="ru-RU" altLang="ko-KR" sz="4000" dirty="0">
                <a:solidFill>
                  <a:srgbClr val="FFEF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автопилота</a:t>
            </a:r>
            <a:endParaRPr lang="ko-KR" altLang="en-US" sz="4000" dirty="0">
              <a:solidFill>
                <a:srgbClr val="FFEFD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7.png"/>
          <p:cNvPicPr/>
          <p:nvPr/>
        </p:nvPicPr>
        <p:blipFill>
          <a:blip r:embed="rId2"/>
          <a:srcRect l="3232" t="8552" r="55653" b="24857"/>
          <a:stretch>
            <a:fillRect/>
          </a:stretch>
        </p:blipFill>
        <p:spPr>
          <a:xfrm>
            <a:off x="764287" y="1354974"/>
            <a:ext cx="4846803" cy="4610434"/>
          </a:xfrm>
          <a:prstGeom prst="rect">
            <a:avLst/>
          </a:prstGeom>
          <a:ln/>
        </p:spPr>
      </p:pic>
      <p:pic>
        <p:nvPicPr>
          <p:cNvPr id="11" name="image12.png"/>
          <p:cNvPicPr/>
          <p:nvPr/>
        </p:nvPicPr>
        <p:blipFill>
          <a:blip r:embed="rId3"/>
          <a:srcRect l="3041" t="9392" r="43643" b="23442"/>
          <a:stretch>
            <a:fillRect/>
          </a:stretch>
        </p:blipFill>
        <p:spPr>
          <a:xfrm>
            <a:off x="5772666" y="2044931"/>
            <a:ext cx="5539396" cy="3920477"/>
          </a:xfrm>
          <a:prstGeom prst="rect">
            <a:avLst/>
          </a:prstGeom>
          <a:ln/>
        </p:spPr>
      </p:pic>
      <p:sp>
        <p:nvSpPr>
          <p:cNvPr id="12" name="TextBox 11"/>
          <p:cNvSpPr txBox="1"/>
          <p:nvPr/>
        </p:nvSpPr>
        <p:spPr>
          <a:xfrm>
            <a:off x="6619188" y="1016076"/>
            <a:ext cx="44448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EF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рамках проекта мы написали программу </a:t>
            </a:r>
          </a:p>
          <a:p>
            <a:r>
              <a:rPr lang="ru-RU" dirty="0">
                <a:solidFill>
                  <a:srgbClr val="FFEF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автопилота для начального этапа полета </a:t>
            </a:r>
          </a:p>
          <a:p>
            <a:r>
              <a:rPr lang="ru-RU" dirty="0">
                <a:solidFill>
                  <a:srgbClr val="FFEF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до отделения второй ступени)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574036" y="2614318"/>
            <a:ext cx="14900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rgbClr val="FFEF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Запись данных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67349" y="1478085"/>
            <a:ext cx="25003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rgbClr val="FFEF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Начальные параметры для</a:t>
            </a:r>
          </a:p>
          <a:p>
            <a:r>
              <a:rPr lang="ru-RU" sz="1600" dirty="0">
                <a:solidFill>
                  <a:srgbClr val="FFEF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автопилота</a:t>
            </a:r>
          </a:p>
        </p:txBody>
      </p:sp>
    </p:spTree>
    <p:extLst>
      <p:ext uri="{BB962C8B-B14F-4D97-AF65-F5344CB8AC3E}">
        <p14:creationId xmlns:p14="http://schemas.microsoft.com/office/powerpoint/2010/main" val="3745580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42416D2-BD03-41D7-9B27-BB91CF6E83EA}"/>
              </a:ext>
            </a:extLst>
          </p:cNvPr>
          <p:cNvSpPr txBox="1"/>
          <p:nvPr/>
        </p:nvSpPr>
        <p:spPr>
          <a:xfrm>
            <a:off x="638630" y="594203"/>
            <a:ext cx="4537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</a:t>
            </a:r>
            <a:endParaRPr lang="en-US" altLang="ko-KR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30" y="1352448"/>
            <a:ext cx="5428342" cy="2428083"/>
          </a:xfrm>
          <a:prstGeom prst="rect">
            <a:avLst/>
          </a:prstGeom>
        </p:spPr>
      </p:pic>
      <p:pic>
        <p:nvPicPr>
          <p:cNvPr id="8" name="Рисунок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571" y="1352449"/>
            <a:ext cx="5427571" cy="2428082"/>
          </a:xfrm>
          <a:prstGeom prst="rect">
            <a:avLst/>
          </a:prstGeom>
        </p:spPr>
      </p:pic>
      <p:pic>
        <p:nvPicPr>
          <p:cNvPr id="9" name="Рисунок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30" y="3780531"/>
            <a:ext cx="5428342" cy="2278743"/>
          </a:xfrm>
          <a:prstGeom prst="rect">
            <a:avLst/>
          </a:prstGeom>
        </p:spPr>
      </p:pic>
      <p:pic>
        <p:nvPicPr>
          <p:cNvPr id="10" name="Рисунок 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571" y="3780530"/>
            <a:ext cx="5427571" cy="227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954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42416D2-BD03-41D7-9B27-BB91CF6E83EA}"/>
              </a:ext>
            </a:extLst>
          </p:cNvPr>
          <p:cNvSpPr txBox="1"/>
          <p:nvPr/>
        </p:nvSpPr>
        <p:spPr>
          <a:xfrm>
            <a:off x="506849" y="860880"/>
            <a:ext cx="7445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Относительные погрешности</a:t>
            </a:r>
            <a:endParaRPr lang="en-US" altLang="ko-KR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68" y="1804599"/>
            <a:ext cx="5949315" cy="26536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/>
              <p:cNvSpPr/>
              <p:nvPr/>
            </p:nvSpPr>
            <p:spPr>
              <a:xfrm>
                <a:off x="8601284" y="1747327"/>
                <a:ext cx="23750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𝑎𝑏𝑠</m:t>
                          </m:r>
                        </m:sub>
                      </m:sSub>
                      <m:r>
                        <a:rPr lang="ru-RU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4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4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1284" y="1747327"/>
                <a:ext cx="2375074" cy="461665"/>
              </a:xfrm>
              <a:prstGeom prst="rect">
                <a:avLst/>
              </a:prstGeom>
              <a:blipFill>
                <a:blip r:embed="rId3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/>
          <p:cNvSpPr/>
          <p:nvPr/>
        </p:nvSpPr>
        <p:spPr>
          <a:xfrm>
            <a:off x="8280523" y="1292459"/>
            <a:ext cx="30165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Абсолютная погрешность</a:t>
            </a:r>
            <a:endParaRPr lang="ru-RU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7393101" y="2860369"/>
                <a:ext cx="3905108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ru-RU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ru-RU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ru-RU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ru-RU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𝑎𝑏𝑠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ru-RU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ru-RU" sz="24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ru-RU" sz="2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⋅100%,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24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 sz="2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≥1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𝑎𝑏𝑠</m:t>
                                    </m:r>
                                  </m:sub>
                                </m:sSub>
                                <m:r>
                                  <a:rPr lang="ru-RU" sz="2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⋅100%,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24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 sz="2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&lt;1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101" y="2860369"/>
                <a:ext cx="3905108" cy="12714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7392011" y="4849711"/>
                <a:ext cx="3907288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𝑟𝑒𝑙</m:t>
                          </m:r>
                        </m:sub>
                      </m:sSub>
                      <m:r>
                        <a:rPr lang="ru-RU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ru-RU" sz="24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ru-RU" sz="2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ru-RU" sz="24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ru-RU" sz="2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&lt;100%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100%,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ru-RU" sz="24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ru-RU" sz="2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≥100%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011" y="4849711"/>
                <a:ext cx="3907288" cy="9161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/>
          <p:cNvSpPr/>
          <p:nvPr/>
        </p:nvSpPr>
        <p:spPr>
          <a:xfrm>
            <a:off x="7886504" y="2463080"/>
            <a:ext cx="34106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Нормированная погрешность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952676" y="4416485"/>
            <a:ext cx="3339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Относительная погрешность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394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42416D2-BD03-41D7-9B27-BB91CF6E83EA}"/>
              </a:ext>
            </a:extLst>
          </p:cNvPr>
          <p:cNvSpPr txBox="1"/>
          <p:nvPr/>
        </p:nvSpPr>
        <p:spPr>
          <a:xfrm>
            <a:off x="899887" y="608717"/>
            <a:ext cx="10363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Симуляция в </a:t>
            </a:r>
            <a:r>
              <a:rPr lang="en-US" altLang="ko-KR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Kerbal</a:t>
            </a:r>
            <a:r>
              <a:rPr lang="en-US" altLang="ko-KR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Space Program</a:t>
            </a:r>
          </a:p>
        </p:txBody>
      </p:sp>
      <p:pic>
        <p:nvPicPr>
          <p:cNvPr id="7" name="image18.png"/>
          <p:cNvPicPr/>
          <p:nvPr/>
        </p:nvPicPr>
        <p:blipFill rotWithShape="1">
          <a:blip r:embed="rId2"/>
          <a:srcRect l="33349" t="13782" r="36245" b="16881"/>
          <a:stretch/>
        </p:blipFill>
        <p:spPr>
          <a:xfrm>
            <a:off x="1159141" y="1434814"/>
            <a:ext cx="1828799" cy="2340997"/>
          </a:xfrm>
          <a:prstGeom prst="rect">
            <a:avLst/>
          </a:prstGeom>
          <a:ln/>
        </p:spPr>
      </p:pic>
      <p:pic>
        <p:nvPicPr>
          <p:cNvPr id="8" name="image1.png"/>
          <p:cNvPicPr/>
          <p:nvPr/>
        </p:nvPicPr>
        <p:blipFill rotWithShape="1">
          <a:blip r:embed="rId3"/>
          <a:srcRect l="33848" t="19785" r="37266" b="12742"/>
          <a:stretch/>
        </p:blipFill>
        <p:spPr>
          <a:xfrm>
            <a:off x="3912969" y="1388846"/>
            <a:ext cx="1903374" cy="2425986"/>
          </a:xfrm>
          <a:prstGeom prst="rect">
            <a:avLst/>
          </a:prstGeom>
          <a:ln/>
        </p:spPr>
      </p:pic>
      <p:pic>
        <p:nvPicPr>
          <p:cNvPr id="9" name="image6.png"/>
          <p:cNvPicPr/>
          <p:nvPr/>
        </p:nvPicPr>
        <p:blipFill rotWithShape="1">
          <a:blip r:embed="rId4"/>
          <a:srcRect l="19211" t="37381" r="35827" b="23558"/>
          <a:stretch/>
        </p:blipFill>
        <p:spPr>
          <a:xfrm>
            <a:off x="4487004" y="4350653"/>
            <a:ext cx="2785808" cy="1377341"/>
          </a:xfrm>
          <a:prstGeom prst="rect">
            <a:avLst/>
          </a:prstGeom>
          <a:ln/>
        </p:spPr>
      </p:pic>
      <p:pic>
        <p:nvPicPr>
          <p:cNvPr id="10" name="image3.png"/>
          <p:cNvPicPr/>
          <p:nvPr/>
        </p:nvPicPr>
        <p:blipFill rotWithShape="1">
          <a:blip r:embed="rId5"/>
          <a:srcRect l="27275" t="38807" r="32406" b="22133"/>
          <a:stretch/>
        </p:blipFill>
        <p:spPr>
          <a:xfrm>
            <a:off x="8218261" y="4350653"/>
            <a:ext cx="2527422" cy="1377341"/>
          </a:xfrm>
          <a:prstGeom prst="rect">
            <a:avLst/>
          </a:prstGeom>
          <a:ln/>
        </p:spPr>
      </p:pic>
      <p:sp>
        <p:nvSpPr>
          <p:cNvPr id="2" name="TextBox 1"/>
          <p:cNvSpPr txBox="1"/>
          <p:nvPr/>
        </p:nvSpPr>
        <p:spPr>
          <a:xfrm>
            <a:off x="899887" y="3822093"/>
            <a:ext cx="2591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Старт первой ступени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90995" y="3814832"/>
            <a:ext cx="3127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Отделение первой ступени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276276" y="5727995"/>
            <a:ext cx="31079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Отделение второй ступени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7384243" y="5727995"/>
            <a:ext cx="39229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Выход на орбиту – третья ступень</a:t>
            </a:r>
          </a:p>
        </p:txBody>
      </p:sp>
      <p:pic>
        <p:nvPicPr>
          <p:cNvPr id="13" name="image9.png">
            <a:extLst>
              <a:ext uri="{FF2B5EF4-FFF2-40B4-BE49-F238E27FC236}">
                <a16:creationId xmlns:a16="http://schemas.microsoft.com/office/drawing/2014/main" id="{E9F4084D-0FAF-4E59-8A82-A61A685E8709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6911787" y="1434814"/>
            <a:ext cx="4566509" cy="2387279"/>
          </a:xfrm>
          <a:prstGeom prst="rect">
            <a:avLst/>
          </a:prstGeom>
          <a:ln/>
        </p:spPr>
      </p:pic>
      <p:pic>
        <p:nvPicPr>
          <p:cNvPr id="14" name="image2.png">
            <a:extLst>
              <a:ext uri="{FF2B5EF4-FFF2-40B4-BE49-F238E27FC236}">
                <a16:creationId xmlns:a16="http://schemas.microsoft.com/office/drawing/2014/main" id="{85D0942C-AF48-4A21-9DA7-C26C0A206644}"/>
              </a:ext>
            </a:extLst>
          </p:cNvPr>
          <p:cNvPicPr/>
          <p:nvPr/>
        </p:nvPicPr>
        <p:blipFill rotWithShape="1">
          <a:blip r:embed="rId7"/>
          <a:srcRect l="8328" t="16768" r="20961" b="18"/>
          <a:stretch/>
        </p:blipFill>
        <p:spPr>
          <a:xfrm>
            <a:off x="1159141" y="4350653"/>
            <a:ext cx="2591608" cy="1377342"/>
          </a:xfrm>
          <a:prstGeom prst="rect">
            <a:avLst/>
          </a:prstGeom>
          <a:ln/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DF9C3999-60DC-45A3-98FA-3B16C51BD8E0}"/>
              </a:ext>
            </a:extLst>
          </p:cNvPr>
          <p:cNvSpPr/>
          <p:nvPr/>
        </p:nvSpPr>
        <p:spPr>
          <a:xfrm>
            <a:off x="880338" y="5707735"/>
            <a:ext cx="32962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ступень – выход на орбиту</a:t>
            </a:r>
          </a:p>
        </p:txBody>
      </p:sp>
    </p:spTree>
    <p:extLst>
      <p:ext uri="{BB962C8B-B14F-4D97-AF65-F5344CB8AC3E}">
        <p14:creationId xmlns:p14="http://schemas.microsoft.com/office/powerpoint/2010/main" val="4223684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98285" y="1246986"/>
            <a:ext cx="132805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28700" marR="831850" algn="just">
              <a:spcBef>
                <a:spcPts val="270"/>
              </a:spcBef>
              <a:spcAft>
                <a:spcPts val="0"/>
              </a:spcAft>
            </a:pPr>
            <a:r>
              <a:rPr lang="ru-RU" sz="32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Ознакомиться со всем материалом вы можете на:</a:t>
            </a:r>
            <a:endParaRPr lang="ru-RU" sz="3200" b="1" kern="0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896958" y="2151752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GitHub</a:t>
            </a:r>
            <a:endParaRPr lang="ru-RU" sz="3600" dirty="0">
              <a:solidFill>
                <a:schemeClr val="bg1"/>
              </a:solidFill>
            </a:endParaRPr>
          </a:p>
        </p:txBody>
      </p:sp>
      <p:pic>
        <p:nvPicPr>
          <p:cNvPr id="1028" name="Picture 4" descr="http://qrcoder.ru/code/?https%3A%2F%2Fdrive.google.com%2Fdrive%2Ffolders%2F1HsnoKkR-bvmzvUh1uWH2ZlLB-IruSi56%3Fths%3Dtrue&amp;4&amp;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860" y="2798083"/>
            <a:ext cx="2718254" cy="271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19.gif" descr="http://qrcoder.ru/code/?https%3A%2F%2Fgithub.com%2Fshershaveliy%2FStarlight_VARKT&amp;4&amp;0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322662" y="2798083"/>
            <a:ext cx="2718253" cy="2718254"/>
          </a:xfrm>
          <a:prstGeom prst="rect">
            <a:avLst/>
          </a:prstGeom>
          <a:ln/>
        </p:spPr>
      </p:pic>
      <p:sp>
        <p:nvSpPr>
          <p:cNvPr id="4" name="Прямоугольник 3"/>
          <p:cNvSpPr/>
          <p:nvPr/>
        </p:nvSpPr>
        <p:spPr>
          <a:xfrm>
            <a:off x="7220200" y="2151752"/>
            <a:ext cx="23775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Google </a:t>
            </a: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Диск</a:t>
            </a:r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964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2416D2-BD03-41D7-9B27-BB91CF6E83EA}"/>
              </a:ext>
            </a:extLst>
          </p:cNvPr>
          <p:cNvSpPr txBox="1"/>
          <p:nvPr/>
        </p:nvSpPr>
        <p:spPr>
          <a:xfrm>
            <a:off x="1007291" y="1673028"/>
            <a:ext cx="732924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ходе выполнения работы мы смогли выполнить поставленные задачи для миссии «</a:t>
            </a:r>
            <a:r>
              <a:rPr lang="en-US" altLang="ko-K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V7</a:t>
            </a:r>
            <a:r>
              <a:rPr lang="ru-RU" altLang="ko-K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», а именно:</a:t>
            </a:r>
          </a:p>
          <a:p>
            <a:pPr marL="457200" indent="-457200">
              <a:buAutoNum type="arabicPeriod"/>
            </a:pPr>
            <a:r>
              <a:rPr lang="ru-RU" altLang="ko-K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Мы проанализировали данные реальной миссии «Венера-7»</a:t>
            </a:r>
          </a:p>
          <a:p>
            <a:pPr marL="457200" indent="-457200">
              <a:buAutoNum type="arabicPeriod"/>
            </a:pPr>
            <a:r>
              <a:rPr lang="ru-RU" altLang="ko-K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Разработали математическую модель проекта</a:t>
            </a:r>
          </a:p>
          <a:p>
            <a:pPr marL="457200" indent="-457200">
              <a:buAutoNum type="arabicPeriod"/>
            </a:pPr>
            <a:r>
              <a:rPr lang="ru-RU" altLang="ko-K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основании математической модели написали программу, которая производила необходимые вычисления и строила графики</a:t>
            </a:r>
          </a:p>
          <a:p>
            <a:pPr marL="457200" indent="-457200">
              <a:buAutoNum type="arabicPeriod"/>
            </a:pPr>
            <a:r>
              <a:rPr lang="ru-RU" altLang="ko-K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Построили ракету, по характеристикам схожую с ракетоносителем «Молния-М» и смоделировали полет реальной миссии</a:t>
            </a:r>
          </a:p>
          <a:p>
            <a:pPr marL="457200" indent="-457200">
              <a:buAutoNum type="arabicPeriod"/>
            </a:pPr>
            <a:r>
              <a:rPr lang="ru-RU" altLang="ko-K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Проанализировав данные из графиков, выявили схожесть в них, конечно присутствуют небольшие отклонения.</a:t>
            </a:r>
          </a:p>
          <a:p>
            <a:pPr marL="457200" indent="-457200">
              <a:buAutoNum type="arabicPeriod"/>
            </a:pPr>
            <a:r>
              <a:rPr lang="ru-RU" altLang="ko-K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Создали отчет</a:t>
            </a:r>
            <a:endParaRPr lang="en-US" altLang="ko-K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72492" y="795928"/>
            <a:ext cx="2798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9" t="27936" r="22319" b="-106"/>
          <a:stretch/>
        </p:blipFill>
        <p:spPr>
          <a:xfrm>
            <a:off x="8525223" y="943427"/>
            <a:ext cx="2757714" cy="49493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06918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8DEFEF2-0C7B-4BE2-8ACB-738938241BED}"/>
              </a:ext>
            </a:extLst>
          </p:cNvPr>
          <p:cNvSpPr txBox="1"/>
          <p:nvPr/>
        </p:nvSpPr>
        <p:spPr>
          <a:xfrm>
            <a:off x="2540000" y="2880248"/>
            <a:ext cx="7254681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54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  <a:endParaRPr lang="en-US" altLang="ko-KR" sz="54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931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C91C6AC5-7EB4-4E7F-96D6-42E2275E7C94}"/>
              </a:ext>
            </a:extLst>
          </p:cNvPr>
          <p:cNvSpPr/>
          <p:nvPr/>
        </p:nvSpPr>
        <p:spPr>
          <a:xfrm>
            <a:off x="1377406" y="723295"/>
            <a:ext cx="86674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</a:t>
            </a:r>
          </a:p>
        </p:txBody>
      </p:sp>
      <p:sp>
        <p:nvSpPr>
          <p:cNvPr id="11" name="직사각형 3">
            <a:extLst>
              <a:ext uri="{FF2B5EF4-FFF2-40B4-BE49-F238E27FC236}">
                <a16:creationId xmlns:a16="http://schemas.microsoft.com/office/drawing/2014/main" id="{17AA2103-48D6-4114-B4B1-5587EA9D1256}"/>
              </a:ext>
            </a:extLst>
          </p:cNvPr>
          <p:cNvSpPr/>
          <p:nvPr/>
        </p:nvSpPr>
        <p:spPr>
          <a:xfrm>
            <a:off x="1377406" y="1431181"/>
            <a:ext cx="9956799" cy="769441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Цель: 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 математическую и физическую модель миссии "Венера-7", провести </a:t>
            </a:r>
          </a:p>
          <a:p>
            <a:pPr algn="just"/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симуляцию в </a:t>
            </a:r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Kerbal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сравнить результаты моделей с данными симуляции.</a:t>
            </a:r>
          </a:p>
        </p:txBody>
      </p:sp>
      <p:sp>
        <p:nvSpPr>
          <p:cNvPr id="12" name="직사각형 3">
            <a:extLst>
              <a:ext uri="{FF2B5EF4-FFF2-40B4-BE49-F238E27FC236}">
                <a16:creationId xmlns:a16="http://schemas.microsoft.com/office/drawing/2014/main" id="{17AA2103-48D6-4114-B4B1-5587EA9D1256}"/>
              </a:ext>
            </a:extLst>
          </p:cNvPr>
          <p:cNvSpPr/>
          <p:nvPr/>
        </p:nvSpPr>
        <p:spPr>
          <a:xfrm>
            <a:off x="1377406" y="2200622"/>
            <a:ext cx="7978729" cy="2308324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</a:p>
          <a:p>
            <a:pPr lvl="0"/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Изучить технические параметры и этапы миссии "Венера-7".</a:t>
            </a:r>
          </a:p>
          <a:p>
            <a:pPr lvl="0"/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Разработать математическую модели для воссоздания полета</a:t>
            </a:r>
          </a:p>
          <a:p>
            <a:pPr lvl="0"/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Смоделировать миссию в </a:t>
            </a:r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Kerbal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Сравнить результаты моделей и симуляции.</a:t>
            </a:r>
          </a:p>
          <a:p>
            <a:pPr lvl="0"/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Провести анализ отклонений и сделать выводы.</a:t>
            </a:r>
          </a:p>
          <a:p>
            <a:pPr lvl="0"/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Составить отчет о проделанной работе.</a:t>
            </a:r>
          </a:p>
        </p:txBody>
      </p:sp>
      <p:sp>
        <p:nvSpPr>
          <p:cNvPr id="13" name="직사각형 3">
            <a:extLst>
              <a:ext uri="{FF2B5EF4-FFF2-40B4-BE49-F238E27FC236}">
                <a16:creationId xmlns:a16="http://schemas.microsoft.com/office/drawing/2014/main" id="{17AA2103-48D6-4114-B4B1-5587EA9D1256}"/>
              </a:ext>
            </a:extLst>
          </p:cNvPr>
          <p:cNvSpPr/>
          <p:nvPr/>
        </p:nvSpPr>
        <p:spPr>
          <a:xfrm>
            <a:off x="6192982" y="4340560"/>
            <a:ext cx="4663799" cy="1692771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Состав команды:</a:t>
            </a:r>
          </a:p>
          <a:p>
            <a:pPr lvl="0"/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Николич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С. Р. – </a:t>
            </a:r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тимлид</a:t>
            </a:r>
            <a:endParaRPr lang="ru-RU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Ковалев И. М. – программист, KSP</a:t>
            </a:r>
          </a:p>
          <a:p>
            <a:pPr lvl="0"/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Бурнаев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А. А. – физик</a:t>
            </a:r>
          </a:p>
          <a:p>
            <a:pPr lvl="0"/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Губеев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Д. И. – физик, программист, KSP</a:t>
            </a:r>
          </a:p>
        </p:txBody>
      </p:sp>
    </p:spTree>
    <p:extLst>
      <p:ext uri="{BB962C8B-B14F-4D97-AF65-F5344CB8AC3E}">
        <p14:creationId xmlns:p14="http://schemas.microsoft.com/office/powerpoint/2010/main" val="1309280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42416D2-BD03-41D7-9B27-BB91CF6E83EA}"/>
              </a:ext>
            </a:extLst>
          </p:cNvPr>
          <p:cNvSpPr txBox="1"/>
          <p:nvPr/>
        </p:nvSpPr>
        <p:spPr>
          <a:xfrm>
            <a:off x="3965110" y="695803"/>
            <a:ext cx="4537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миссии</a:t>
            </a:r>
            <a:endParaRPr lang="en-US" altLang="ko-KR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2416D2-BD03-41D7-9B27-BB91CF6E83EA}"/>
              </a:ext>
            </a:extLst>
          </p:cNvPr>
          <p:cNvSpPr txBox="1"/>
          <p:nvPr/>
        </p:nvSpPr>
        <p:spPr>
          <a:xfrm>
            <a:off x="899887" y="4231072"/>
            <a:ext cx="10668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"Венера-7" — это космическая миссия, организованная Советским Союзом, которая стала </a:t>
            </a:r>
          </a:p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первой успешной попыткой мягкой посадки аппарата на поверхность другой планеты и </a:t>
            </a:r>
          </a:p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получения данных с её поверхности. Запуск состоялся 17 августа 1970 года с космодрома </a:t>
            </a:r>
          </a:p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Байконур с помощью ракеты-носителя "Молния-М". Основной целью миссии было изучение </a:t>
            </a:r>
          </a:p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условий на Венере, включая её атмосферу и поверхность.</a:t>
            </a:r>
            <a:endParaRPr lang="en-US" altLang="ko-K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459" y="1403689"/>
            <a:ext cx="6966856" cy="26532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76512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2416D2-BD03-41D7-9B27-BB91CF6E83EA}"/>
              </a:ext>
            </a:extLst>
          </p:cNvPr>
          <p:cNvSpPr txBox="1"/>
          <p:nvPr/>
        </p:nvSpPr>
        <p:spPr>
          <a:xfrm>
            <a:off x="5602515" y="1871344"/>
            <a:ext cx="592182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Аппарат был специально разработан для </a:t>
            </a:r>
          </a:p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выдерживания экстремальных условий, </a:t>
            </a:r>
          </a:p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таких как высокое давление (до 90 атмосфер) </a:t>
            </a:r>
          </a:p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температура, достигающая 475°C. После </a:t>
            </a:r>
          </a:p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мягкой посадки 15 декабря 1970 года "Венера-7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передавала данные на Землю в течение 23 минут. 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Полученные сведения подтвердили крайне 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неблагоприятные условия на поверхности планеты,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сделав миссию важным шагом в истории планетных исследований.</a:t>
            </a:r>
            <a:endParaRPr lang="en-US" altLang="ko-K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3" t="1960" r="21125" b="1551"/>
          <a:stretch/>
        </p:blipFill>
        <p:spPr>
          <a:xfrm>
            <a:off x="1045028" y="1503776"/>
            <a:ext cx="4310743" cy="39052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9528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2416D2-BD03-41D7-9B27-BB91CF6E83EA}"/>
              </a:ext>
            </a:extLst>
          </p:cNvPr>
          <p:cNvSpPr txBox="1"/>
          <p:nvPr/>
        </p:nvSpPr>
        <p:spPr>
          <a:xfrm>
            <a:off x="1036320" y="1281142"/>
            <a:ext cx="732924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Миссия "Венера-7" включала несколько ключевых этапов. </a:t>
            </a:r>
          </a:p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После запуска аппарат был выведен на околоземную орбиту и</a:t>
            </a:r>
          </a:p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переведён на межпланетную траекторию с помощью разгонного блока. В декабре 1970 года аппарат достиг орбиты Венеры, и </a:t>
            </a:r>
          </a:p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вошел в атмосферу на высокой скорости. После сброса </a:t>
            </a:r>
          </a:p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термостойкой оболочки аппарат замедлялся с помощью </a:t>
            </a:r>
          </a:p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парашюта. Конструкция аппарата включала орбитальный отсек </a:t>
            </a:r>
          </a:p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 системами управления, телеметрии и двигательной установкой, а также спускаемый аппарат из титана, рассчитанный на </a:t>
            </a:r>
          </a:p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давление до 180 атмосфер. </a:t>
            </a:r>
            <a:endParaRPr lang="en-US" altLang="ko-K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836" y="1281142"/>
            <a:ext cx="3061662" cy="40265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Прямоугольник 2"/>
          <p:cNvSpPr/>
          <p:nvPr/>
        </p:nvSpPr>
        <p:spPr>
          <a:xfrm>
            <a:off x="1036320" y="4771197"/>
            <a:ext cx="72655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Миссия "Венера-7" открыла новые горизонты для последующих </a:t>
            </a:r>
          </a:p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исследований планет и доказала эффективность автоматических </a:t>
            </a:r>
          </a:p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межпланетных станций.</a:t>
            </a:r>
            <a:endParaRPr lang="en-US" altLang="ko-K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53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86A8414-1BE7-FCB4-CBFE-D73D7149AB89}"/>
                  </a:ext>
                </a:extLst>
              </p:cNvPr>
              <p:cNvSpPr txBox="1"/>
              <p:nvPr/>
            </p:nvSpPr>
            <p:spPr>
              <a:xfrm>
                <a:off x="7236818" y="1404127"/>
                <a:ext cx="6096000" cy="5655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𝑚</m:t>
                    </m:r>
                    <m:acc>
                      <m:accPr>
                        <m:chr m:val="⃗"/>
                        <m:ctrlPr>
                          <a:rPr lang="ru-RU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𝑎</m:t>
                        </m:r>
                      </m:e>
                    </m:acc>
                    <m:r>
                      <a:rPr lang="ru-RU" sz="24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ru-RU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ru-RU" sz="2400" b="0" i="0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тяги</m:t>
                            </m:r>
                          </m:sub>
                        </m:sSub>
                        <m:r>
                          <a:rPr lang="ru-RU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ru-RU" sz="24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ru-RU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ru-RU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сопр</m:t>
                            </m:r>
                          </m:sub>
                        </m:sSub>
                      </m:e>
                    </m:acc>
                    <m:r>
                      <a:rPr lang="ru-RU" sz="2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ru-RU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ГР</m:t>
                            </m:r>
                          </m:sub>
                        </m:sSub>
                      </m:e>
                    </m:acc>
                  </m:oMath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86A8414-1BE7-FCB4-CBFE-D73D7149A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818" y="1404127"/>
                <a:ext cx="6096000" cy="5655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CCB73E5-B037-218B-4289-0BD7AF2F7BC4}"/>
                  </a:ext>
                </a:extLst>
              </p:cNvPr>
              <p:cNvSpPr txBox="1"/>
              <p:nvPr/>
            </p:nvSpPr>
            <p:spPr>
              <a:xfrm>
                <a:off x="7619032" y="2381661"/>
                <a:ext cx="3371304" cy="8125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сопр</m:t>
                          </m:r>
                        </m:sub>
                      </m:sSub>
                      <m:r>
                        <a:rPr lang="ru-RU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ru-RU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ru-RU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CCB73E5-B037-218B-4289-0BD7AF2F7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9032" y="2381661"/>
                <a:ext cx="3371304" cy="8125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B9E3147-5766-E81A-6665-5FEFC50497EC}"/>
                  </a:ext>
                </a:extLst>
              </p:cNvPr>
              <p:cNvSpPr txBox="1"/>
              <p:nvPr/>
            </p:nvSpPr>
            <p:spPr>
              <a:xfrm>
                <a:off x="7712352" y="5213984"/>
                <a:ext cx="3693358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4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ru-RU" sz="24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𝜌</m:t>
                    </m:r>
                    <m:d>
                      <m:dPr>
                        <m:ctrlPr>
                          <a:rPr lang="ru-RU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</m:d>
                    <m:r>
                      <a:rPr lang="ru-RU" sz="24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  <m:sub>
                        <m:r>
                          <a:rPr lang="ru-RU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ru-RU" sz="24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⋅</m:t>
                    </m:r>
                    <m:r>
                      <a:rPr lang="ru-RU" sz="24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𝑒𝑥𝑝</m:t>
                    </m:r>
                    <m:d>
                      <m:dPr>
                        <m:ctrlPr>
                          <a:rPr lang="ru-RU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⋅</m:t>
                            </m:r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⋅</m:t>
                            </m:r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num>
                          <m:den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⋅</m:t>
                            </m:r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ru-RU" sz="2400" i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B9E3147-5766-E81A-6665-5FEFC5049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352" y="5213984"/>
                <a:ext cx="3693358" cy="6450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36C5F5-C558-6547-6001-07393EF70807}"/>
                  </a:ext>
                </a:extLst>
              </p:cNvPr>
              <p:cNvSpPr txBox="1"/>
              <p:nvPr/>
            </p:nvSpPr>
            <p:spPr>
              <a:xfrm>
                <a:off x="1368374" y="2253819"/>
                <a:ext cx="6096000" cy="1051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22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ru-RU" sz="24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тяги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acc>
                    <m:r>
                      <a:rPr lang="ru-RU" sz="24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ru-RU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ru-RU" sz="24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       </m:t>
                            </m:r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ru-RU" sz="24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24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                   </m:t>
                            </m:r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ru-RU" sz="24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ru-RU" sz="24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     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ru-RU" sz="24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24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≤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ru-RU" sz="24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          </m:t>
                            </m:r>
                          </m:e>
                        </m:eqArr>
                      </m:e>
                    </m:d>
                  </m:oMath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36C5F5-C558-6547-6001-07393EF70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374" y="2253819"/>
                <a:ext cx="6096000" cy="10515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66F60E-9A83-E7C8-A4F3-4E2ABC7B0DD2}"/>
                  </a:ext>
                </a:extLst>
              </p:cNvPr>
              <p:cNvSpPr txBox="1"/>
              <p:nvPr/>
            </p:nvSpPr>
            <p:spPr>
              <a:xfrm>
                <a:off x="1145298" y="3717222"/>
                <a:ext cx="7324372" cy="847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ru-RU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ru-RU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ru-RU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ru-RU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              </m:t>
                              </m:r>
                              <m:r>
                                <a:rPr lang="ru-RU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ru-RU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sz="2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2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ru-RU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</m:t>
                              </m:r>
                              <m:r>
                                <a:rPr lang="ru-RU" sz="2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ru-RU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ru-RU" sz="2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</m:t>
                              </m:r>
                              <m:r>
                                <a:rPr lang="ru-RU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ru-RU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ru-RU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ru-RU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sz="22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ru-RU" sz="22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ru-RU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ru-RU" sz="22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u-RU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2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ru-RU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sz="2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</m:t>
                              </m:r>
                              <m:r>
                                <a:rPr lang="ru-RU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66F60E-9A83-E7C8-A4F3-4E2ABC7B0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298" y="3717222"/>
                <a:ext cx="7324372" cy="8475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357DFC-9CA5-D997-A90A-AC2CE6F4AB86}"/>
                  </a:ext>
                </a:extLst>
              </p:cNvPr>
              <p:cNvSpPr txBox="1"/>
              <p:nvPr/>
            </p:nvSpPr>
            <p:spPr>
              <a:xfrm>
                <a:off x="8293476" y="3789472"/>
                <a:ext cx="6096000" cy="8450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32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ru-RU" sz="2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гр</m:t>
                        </m:r>
                      </m:sub>
                    </m:sSub>
                  </m:oMath>
                </a14:m>
                <a:r>
                  <a:rPr lang="ru-RU" sz="32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ru-RU" sz="32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32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32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  <m:r>
                          <a:rPr lang="ru-RU" sz="32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ru-RU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ru-RU" sz="3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з</m:t>
                            </m:r>
                          </m:sub>
                        </m:sSub>
                        <m:r>
                          <a:rPr lang="ru-RU" sz="32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⋅</m:t>
                        </m:r>
                        <m:r>
                          <a:rPr lang="ru-RU" sz="32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sSup>
                          <m:sSupPr>
                            <m:ctrlPr>
                              <a:rPr lang="ru-RU" sz="320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u-RU" sz="32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sz="32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𝑅</m:t>
                                </m:r>
                                <m:r>
                                  <a:rPr lang="ru-RU" sz="32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ru-RU" sz="32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h</m:t>
                                </m:r>
                              </m:e>
                            </m:d>
                          </m:e>
                          <m:sup>
                            <m:r>
                              <a:rPr lang="ru-RU" sz="3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sz="32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357DFC-9CA5-D997-A90A-AC2CE6F4A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476" y="3789472"/>
                <a:ext cx="6096000" cy="8450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A70E69-27C1-6365-E13C-B768A4D60153}"/>
                  </a:ext>
                </a:extLst>
              </p:cNvPr>
              <p:cNvSpPr txBox="1"/>
              <p:nvPr/>
            </p:nvSpPr>
            <p:spPr>
              <a:xfrm>
                <a:off x="1145298" y="5080992"/>
                <a:ext cx="6567054" cy="7788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sz="2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0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u-RU" sz="20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20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ru-RU" sz="20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sz="20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                                 </m:t>
                              </m:r>
                              <m:r>
                                <a:rPr lang="ru-RU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sz="20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0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20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                      </m:t>
                              </m:r>
                            </m:e>
                            <m:e>
                              <m:r>
                                <a:rPr lang="ru-RU" sz="20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u-RU" sz="20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20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ru-RU" sz="20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0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20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ru-RU" sz="20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 </m:t>
                                  </m:r>
                                  <m:sSub>
                                    <m:sSubPr>
                                      <m:ctrlPr>
                                        <a:rPr lang="ru-RU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ru-RU" sz="20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ru-RU" sz="20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,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</m:t>
                                  </m:r>
                                  <m:r>
                                    <a:rPr lang="ru-RU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0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20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ru-RU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sz="20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0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2                   </m:t>
                                  </m:r>
                                </m:sub>
                              </m:sSub>
                              <m:r>
                                <a:rPr lang="ru-RU" sz="20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A70E69-27C1-6365-E13C-B768A4D60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298" y="5080992"/>
                <a:ext cx="6567054" cy="7788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68E202B-38AF-173D-19F8-55486A83DC57}"/>
              </a:ext>
            </a:extLst>
          </p:cNvPr>
          <p:cNvSpPr txBox="1"/>
          <p:nvPr/>
        </p:nvSpPr>
        <p:spPr>
          <a:xfrm>
            <a:off x="7575027" y="839518"/>
            <a:ext cx="3968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F23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Второй закон Ньютона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632403-DDDC-E166-07B3-63400A8FC749}"/>
              </a:ext>
            </a:extLst>
          </p:cNvPr>
          <p:cNvSpPr txBox="1"/>
          <p:nvPr/>
        </p:nvSpPr>
        <p:spPr>
          <a:xfrm>
            <a:off x="1145298" y="3258033"/>
            <a:ext cx="2510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rgbClr val="F23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Изменение массы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706EE8-046E-7BC0-9888-F16C76E4560C}"/>
              </a:ext>
            </a:extLst>
          </p:cNvPr>
          <p:cNvSpPr txBox="1"/>
          <p:nvPr/>
        </p:nvSpPr>
        <p:spPr>
          <a:xfrm>
            <a:off x="1145298" y="1911642"/>
            <a:ext cx="1485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rgbClr val="F23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Сила тяги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2AE9A7-DBBE-4884-CBFE-58BCDAE0C9CF}"/>
              </a:ext>
            </a:extLst>
          </p:cNvPr>
          <p:cNvSpPr txBox="1"/>
          <p:nvPr/>
        </p:nvSpPr>
        <p:spPr>
          <a:xfrm>
            <a:off x="7951619" y="1969666"/>
            <a:ext cx="2884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rgbClr val="F23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Сила сопротивления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D9A524-7D2A-4BC7-1D71-CB38AC1CB811}"/>
              </a:ext>
            </a:extLst>
          </p:cNvPr>
          <p:cNvSpPr txBox="1"/>
          <p:nvPr/>
        </p:nvSpPr>
        <p:spPr>
          <a:xfrm>
            <a:off x="7904075" y="3259877"/>
            <a:ext cx="297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rgbClr val="F23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Гравитационная сила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8C9C54-0663-7F1E-D927-62CEC24FA0BB}"/>
              </a:ext>
            </a:extLst>
          </p:cNvPr>
          <p:cNvSpPr txBox="1"/>
          <p:nvPr/>
        </p:nvSpPr>
        <p:spPr>
          <a:xfrm>
            <a:off x="7904075" y="4752319"/>
            <a:ext cx="2672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rgbClr val="F23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Плотность воздуха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FACF39-B9E5-29C5-BBF2-1C43C6811DB4}"/>
              </a:ext>
            </a:extLst>
          </p:cNvPr>
          <p:cNvSpPr txBox="1"/>
          <p:nvPr/>
        </p:nvSpPr>
        <p:spPr>
          <a:xfrm>
            <a:off x="1145298" y="4757649"/>
            <a:ext cx="2011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rgbClr val="F23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Угол наклона 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1250607" y="639463"/>
            <a:ext cx="535268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altLang="ko-KR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Физическая и </a:t>
            </a:r>
          </a:p>
          <a:p>
            <a:pPr algn="ctr"/>
            <a:r>
              <a:rPr lang="ru-RU" altLang="ko-KR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математическая модели</a:t>
            </a:r>
            <a:endParaRPr lang="ko-KR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394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7093DAE-7A8E-A3F0-00A6-3167965CDD28}"/>
              </a:ext>
            </a:extLst>
          </p:cNvPr>
          <p:cNvSpPr txBox="1"/>
          <p:nvPr/>
        </p:nvSpPr>
        <p:spPr>
          <a:xfrm>
            <a:off x="2980045" y="1112734"/>
            <a:ext cx="6454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</a:t>
            </a:r>
            <a:r>
              <a:rPr lang="ru-RU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истемы дифференциальных уравнений для       каждого этапа</a:t>
            </a:r>
            <a:endParaRPr lang="ru-RU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25712D-015C-29F8-18B9-6FFD5851E4DD}"/>
                  </a:ext>
                </a:extLst>
              </p:cNvPr>
              <p:cNvSpPr txBox="1"/>
              <p:nvPr/>
            </p:nvSpPr>
            <p:spPr>
              <a:xfrm>
                <a:off x="807027" y="2179693"/>
                <a:ext cx="6096000" cy="31302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9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9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sz="19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eqArr>
                            <m:eqArrPr>
                              <m:ctrlPr>
                                <a:rPr lang="ru-RU" sz="19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19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19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19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19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9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ru-RU" sz="19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ru-RU" sz="19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9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ru-RU" sz="19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sz="19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 </m:t>
                                  </m:r>
                                  <m:f>
                                    <m:fPr>
                                      <m:ctrlPr>
                                        <a:rPr lang="ru-RU" sz="19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19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ru-RU" sz="19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ru-RU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p>
                                    <m:sSupPr>
                                      <m:ctrlPr>
                                        <a:rPr lang="ru-RU" sz="19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9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ru-RU" sz="19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ru-RU" sz="19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ru-RU" sz="19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∙ </m:t>
                              </m:r>
                              <m:func>
                                <m:funcPr>
                                  <m:ctrlP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  <m:r>
                                <a:rPr lang="ru-RU" sz="19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sz="19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19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19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19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9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ru-RU" sz="19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ru-RU" sz="19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9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ru-RU" sz="19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sz="19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sz="19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19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ru-RU" sz="19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ru-RU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p>
                                    <m:sSupPr>
                                      <m:ctrlPr>
                                        <a:rPr lang="ru-RU" sz="19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9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ru-RU" sz="19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ru-RU" sz="19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ru-RU" sz="19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∙ </m:t>
                              </m:r>
                              <m:func>
                                <m:funcPr>
                                  <m:ctrlP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  <m:r>
                                <a:rPr lang="ru-RU" sz="19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sSub>
                                    <m:sSubPr>
                                      <m:ctrlPr>
                                        <a:rPr lang="ru-RU" sz="19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9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ru-RU" sz="19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з</m:t>
                                      </m:r>
                                    </m:sub>
                                  </m:sSub>
                                  <m: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ru-RU" sz="19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ru-RU" sz="19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9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  <m:r>
                                            <a:rPr lang="ru-RU" sz="190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ru-RU" sz="19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ru-RU" sz="19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ru-RU" sz="19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sz="19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19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ru-RU" sz="19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ru-RU" sz="19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19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ru-RU" sz="19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9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sz="19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19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𝑔𝑀h</m:t>
                                      </m:r>
                                    </m:num>
                                    <m:den>
                                      <m:r>
                                        <a:rPr lang="ru-RU" sz="19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𝑅𝑇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ru-RU" sz="19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sz="19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19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ru-RU" sz="19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u-RU" sz="19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19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ru-RU" sz="19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19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sz="19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sz="19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19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ru-RU" sz="19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ru-RU" sz="19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19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ru-RU" sz="19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19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sz="19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sz="19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19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sz="19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9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19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19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25712D-015C-29F8-18B9-6FFD5851E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27" y="2179693"/>
                <a:ext cx="6096000" cy="31302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B3BE89-0DA3-85C4-905C-FB23583B69D1}"/>
                  </a:ext>
                </a:extLst>
              </p:cNvPr>
              <p:cNvSpPr txBox="1"/>
              <p:nvPr/>
            </p:nvSpPr>
            <p:spPr>
              <a:xfrm>
                <a:off x="6096000" y="2175479"/>
                <a:ext cx="6096000" cy="33662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9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9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sz="19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eqArr>
                            <m:eqArrPr>
                              <m:ctrlPr>
                                <a:rPr lang="ru-RU" sz="19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19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19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19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19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9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ru-RU" sz="19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ru-RU" sz="19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9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ru-RU" sz="19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ru-RU" sz="19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 </m:t>
                                  </m:r>
                                  <m:f>
                                    <m:fPr>
                                      <m:ctrlPr>
                                        <a:rPr lang="ru-RU" sz="19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19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ru-RU" sz="19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ru-RU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p>
                                    <m:sSupPr>
                                      <m:ctrlPr>
                                        <a:rPr lang="ru-RU" sz="19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9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ru-RU" sz="19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ru-RU" sz="19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ru-RU" sz="19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∙ </m:t>
                              </m:r>
                              <m:func>
                                <m:funcPr>
                                  <m:ctrlP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  <m:r>
                                <a:rPr lang="ru-RU" sz="19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sz="19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19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19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19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9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ru-RU" sz="19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ru-RU" sz="19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9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ru-RU" sz="19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ru-RU" sz="19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sz="19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19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ru-RU" sz="19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ru-RU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p>
                                    <m:sSupPr>
                                      <m:ctrlPr>
                                        <a:rPr lang="ru-RU" sz="19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9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ru-RU" sz="19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ru-RU" sz="19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ru-RU" sz="19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∙ </m:t>
                              </m:r>
                              <m:func>
                                <m:funcPr>
                                  <m:ctrlP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  <m:r>
                                <a:rPr lang="ru-RU" sz="19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sSub>
                                    <m:sSubPr>
                                      <m:ctrlPr>
                                        <a:rPr lang="ru-RU" sz="19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9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ru-RU" sz="19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з</m:t>
                                      </m:r>
                                    </m:sub>
                                  </m:sSub>
                                  <m:r>
                                    <a:rPr lang="ru-RU" sz="19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ru-RU" sz="19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ru-RU" sz="19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9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  <m:r>
                                            <a:rPr lang="ru-RU" sz="190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ru-RU" sz="19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ru-RU" sz="19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ru-RU" sz="19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sz="19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19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ru-RU" sz="19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ru-RU" sz="19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19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ru-RU" sz="19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9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sz="19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19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𝑔𝑀h</m:t>
                                      </m:r>
                                    </m:num>
                                    <m:den>
                                      <m:r>
                                        <a:rPr lang="ru-RU" sz="19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𝑅𝑇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ru-RU" sz="19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sz="19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19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ru-RU" sz="19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u-RU" sz="19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19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ru-RU" sz="19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9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19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ru-RU" sz="19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19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 </m:t>
                                  </m:r>
                                  <m:sSub>
                                    <m:sSubPr>
                                      <m:ctrlPr>
                                        <a:rPr lang="ru-RU" sz="19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9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ru-RU" sz="19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ru-RU" sz="19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sz="19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19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ru-RU" sz="19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ru-RU" sz="19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ru-RU" sz="19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19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 </m:t>
                                  </m:r>
                                  <m:sSub>
                                    <m:sSubPr>
                                      <m:ctrlPr>
                                        <a:rPr lang="ru-RU" sz="19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9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ru-RU" sz="19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ru-RU" sz="19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sz="19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9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9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19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ru-RU" sz="19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sz="19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9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19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sz="19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19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B3BE89-0DA3-85C4-905C-FB23583B6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175479"/>
                <a:ext cx="6096000" cy="33662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274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91E036-6A39-D320-139F-5D6A8815D3C9}"/>
                  </a:ext>
                </a:extLst>
              </p:cNvPr>
              <p:cNvSpPr txBox="1"/>
              <p:nvPr/>
            </p:nvSpPr>
            <p:spPr>
              <a:xfrm>
                <a:off x="1437482" y="1906366"/>
                <a:ext cx="6096000" cy="4276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ru-RU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ru-RU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ru-RU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ru-RU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𝑔</m:t>
                                                  </m:r>
                                                  <m:r>
                                                    <a:rPr lang="ru-RU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𝑀</m:t>
                                                  </m:r>
                                                  <m:r>
                                                    <a:rPr lang="ru-RU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ru-RU" sz="22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2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ru-RU" sz="22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  <m:r>
                                                    <a:rPr lang="ru-RU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sSubSup>
                                        <m:sSubSupPr>
                                          <m:ctrlPr>
                                            <a:rPr lang="ru-RU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  <m:sup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 sz="22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d>
                                    <m:dPr>
                                      <m:ctrlPr>
                                        <a:rPr lang="ru-RU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ru-RU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ru-RU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ru-RU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ru-RU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ru-RU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ru-RU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ru-RU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ru-RU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ru-RU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</m:t>
                              </m:r>
                              <m:r>
                                <a:rPr lang="ru-RU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u-RU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</m:t>
                              </m:r>
                              <m:r>
                                <a:rPr lang="ru-RU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ru-RU" sz="2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ru-RU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ru-RU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ru-RU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ru-RU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ru-RU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ru-RU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ru-RU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𝑔</m:t>
                                                  </m:r>
                                                  <m:r>
                                                    <a:rPr lang="ru-RU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𝑀</m:t>
                                                  </m:r>
                                                  <m:r>
                                                    <a:rPr lang="ru-RU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ru-RU" sz="22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2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ru-RU" sz="22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  <m:r>
                                                    <a:rPr lang="ru-RU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sSubSup>
                                        <m:sSubSupPr>
                                          <m:ctrlPr>
                                            <a:rPr lang="ru-RU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  <m:sup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 sz="22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  <m:d>
                                    <m:dPr>
                                      <m:ctrlPr>
                                        <a:rPr lang="ru-RU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ru-RU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ru-RU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ru-RU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ru-RU" sz="22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ru-RU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ru-RU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з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ru-RU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ru-RU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ru-RU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ru-RU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ru-RU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  <m:r>
                                                <a:rPr lang="ru-RU" sz="22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ru-RU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ru-RU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ru-RU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ru-RU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ru-RU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ru-RU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220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2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5 </m:t>
                                  </m:r>
                                </m:sub>
                              </m:sSub>
                              <m:r>
                                <a:rPr lang="ru-RU" sz="22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ad>
                                <m:radPr>
                                  <m:degHide m:val="on"/>
                                  <m:ctrlPr>
                                    <a:rPr lang="ru-RU" sz="2200" i="1" smtClean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ru-RU" sz="2200" i="1">
                                          <a:solidFill>
                                            <a:schemeClr val="accent3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accent3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sz="2200" i="1">
                                          <a:solidFill>
                                            <a:schemeClr val="accent3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ru-RU" sz="2200" i="1">
                                          <a:solidFill>
                                            <a:schemeClr val="accent3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ru-RU" sz="2200" i="1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ru-RU" sz="2200" i="1">
                                          <a:solidFill>
                                            <a:schemeClr val="accent3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accent3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sz="2200" i="1">
                                          <a:solidFill>
                                            <a:schemeClr val="accent3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  <m:sup>
                                      <m:r>
                                        <a:rPr lang="ru-RU" sz="2200" i="1">
                                          <a:solidFill>
                                            <a:schemeClr val="accent3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  <m:r>
                                <a:rPr lang="ru-RU" sz="2200" i="1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ru-RU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en-US" sz="220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sz="220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2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91E036-6A39-D320-139F-5D6A8815D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482" y="1906366"/>
                <a:ext cx="6096000" cy="4276555"/>
              </a:xfrm>
              <a:prstGeom prst="rect">
                <a:avLst/>
              </a:prstGeom>
              <a:blipFill>
                <a:blip r:embed="rId2"/>
                <a:stretch>
                  <a:fillRect r="-394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171B9EC-DD11-6199-07DA-E33460D59FA5}"/>
              </a:ext>
            </a:extLst>
          </p:cNvPr>
          <p:cNvSpPr txBox="1"/>
          <p:nvPr/>
        </p:nvSpPr>
        <p:spPr>
          <a:xfrm>
            <a:off x="2322854" y="938266"/>
            <a:ext cx="80107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</a:t>
            </a:r>
            <a:r>
              <a:rPr lang="ru-RU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истем</a:t>
            </a:r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а</a:t>
            </a:r>
            <a:r>
              <a:rPr lang="ru-RU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дифференциальных уравнений, приведённая к нормальной форме Коши, для первого этапа  полёта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924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92064E8-3BE1-2DA9-0897-C63787C6C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" y="0"/>
            <a:ext cx="121906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150847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oppins SemiBold - Poppins Light">
      <a:majorFont>
        <a:latin typeface="Poppins SemiBold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1">
                <a:alpha val="15000"/>
              </a:schemeClr>
            </a:gs>
            <a:gs pos="100000">
              <a:schemeClr val="bg1">
                <a:alpha val="0"/>
              </a:schemeClr>
            </a:gs>
          </a:gsLst>
          <a:lin ang="5400000" scaled="1"/>
        </a:gradFill>
        <a:ln w="6350">
          <a:solidFill>
            <a:schemeClr val="bg1"/>
          </a:solidFill>
        </a:ln>
      </a:spPr>
      <a:bodyPr rtlCol="0" anchor="ctr"/>
      <a:lstStyle>
        <a:defPPr algn="ctr">
          <a:defRPr sz="2000" dirty="0" smtClean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noFill/>
        <a:ln w="12700" cap="flat">
          <a:solidFill>
            <a:schemeClr val="bg1"/>
          </a:solidFill>
          <a:prstDash val="solid"/>
          <a:miter/>
        </a:ln>
      </a:spPr>
      <a:bodyPr/>
      <a:lstStyle/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2818</TotalTime>
  <Words>632</Words>
  <Application>Microsoft Office PowerPoint</Application>
  <PresentationFormat>Широкоэкранный</PresentationFormat>
  <Paragraphs>109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맑은 고딕</vt:lpstr>
      <vt:lpstr>Arial</vt:lpstr>
      <vt:lpstr>Times New Roman</vt:lpstr>
      <vt:lpstr>Poppins Light</vt:lpstr>
      <vt:lpstr>Poppins SemiBold</vt:lpstr>
      <vt:lpstr>Cambria Math</vt:lpstr>
      <vt:lpstr>PPTMON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Давид Губеев</cp:lastModifiedBy>
  <cp:revision>249</cp:revision>
  <dcterms:created xsi:type="dcterms:W3CDTF">2019-04-06T05:20:47Z</dcterms:created>
  <dcterms:modified xsi:type="dcterms:W3CDTF">2024-12-12T09:57:58Z</dcterms:modified>
</cp:coreProperties>
</file>